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80" r:id="rId5"/>
    <p:sldId id="259" r:id="rId6"/>
    <p:sldId id="260" r:id="rId7"/>
    <p:sldId id="281" r:id="rId8"/>
    <p:sldId id="282" r:id="rId9"/>
    <p:sldId id="262" r:id="rId10"/>
    <p:sldId id="276" r:id="rId11"/>
  </p:sldIdLst>
  <p:sldSz cx="9144000" cy="5143500" type="screen16x9"/>
  <p:notesSz cx="6858000" cy="9144000"/>
  <p:embeddedFontLs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314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64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>
            <a:fillRect/>
          </a:stretch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>
            <a:fillRect/>
          </a:stretch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>
            <a:fillRect/>
          </a:stretch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 panose="020F0502020204030203"/>
              <a:buChar char="●"/>
              <a:defRPr sz="13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Electric Water Heater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7"/>
          <p:cNvSpPr txBox="1">
            <a:spLocks noGrp="1"/>
          </p:cNvSpPr>
          <p:nvPr>
            <p:ph type="title"/>
          </p:nvPr>
        </p:nvSpPr>
        <p:spPr>
          <a:xfrm>
            <a:off x="3099575" y="574570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Thank you!</a:t>
            </a:r>
          </a:p>
        </p:txBody>
      </p:sp>
      <p:sp>
        <p:nvSpPr>
          <p:cNvPr id="725" name="Google Shape;725;p37"/>
          <p:cNvSpPr/>
          <p:nvPr/>
        </p:nvSpPr>
        <p:spPr>
          <a:xfrm flipH="1">
            <a:off x="7317857" y="344428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3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15-159832_figure-sitting-in-a-blue-question-mark-questio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467" y="2056765"/>
            <a:ext cx="3231515" cy="2743200"/>
          </a:xfrm>
          <a:prstGeom prst="rect">
            <a:avLst/>
          </a:prstGeom>
        </p:spPr>
      </p:pic>
      <p:sp>
        <p:nvSpPr>
          <p:cNvPr id="4" name="Google Shape;713;p37"/>
          <p:cNvSpPr txBox="1"/>
          <p:nvPr/>
        </p:nvSpPr>
        <p:spPr>
          <a:xfrm>
            <a:off x="3099575" y="1315615"/>
            <a:ext cx="3063300" cy="69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>
                <a:solidFill>
                  <a:schemeClr val="tx2">
                    <a:lumMod val="75000"/>
                  </a:schemeClr>
                </a:solidFill>
              </a:rPr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>
            <a:spLocks noGrp="1"/>
          </p:cNvSpPr>
          <p:nvPr>
            <p:ph type="title"/>
          </p:nvPr>
        </p:nvSpPr>
        <p:spPr>
          <a:xfrm>
            <a:off x="105255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Team Members :</a:t>
            </a:r>
          </a:p>
        </p:txBody>
      </p:sp>
      <p:sp>
        <p:nvSpPr>
          <p:cNvPr id="234" name="Google Shape;234;p18"/>
          <p:cNvSpPr txBox="1"/>
          <p:nvPr/>
        </p:nvSpPr>
        <p:spPr>
          <a:xfrm>
            <a:off x="1294130" y="2097405"/>
            <a:ext cx="4813935" cy="32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Nourhan</a:t>
            </a:r>
            <a:r>
              <a:rPr lang="en-US" altLang="en-GB" sz="1800" b="1" dirty="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Mohamed Alrefaei</a:t>
            </a:r>
          </a:p>
        </p:txBody>
      </p:sp>
      <p:sp>
        <p:nvSpPr>
          <p:cNvPr id="235" name="Google Shape;235;p18"/>
          <p:cNvSpPr txBox="1"/>
          <p:nvPr/>
        </p:nvSpPr>
        <p:spPr>
          <a:xfrm>
            <a:off x="1294130" y="2423160"/>
            <a:ext cx="4814570" cy="32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Sodfa Ayman Elemam</a:t>
            </a:r>
          </a:p>
        </p:txBody>
      </p:sp>
      <p:sp>
        <p:nvSpPr>
          <p:cNvPr id="236" name="Google Shape;236;p18"/>
          <p:cNvSpPr txBox="1"/>
          <p:nvPr/>
        </p:nvSpPr>
        <p:spPr>
          <a:xfrm>
            <a:off x="1294130" y="2748280"/>
            <a:ext cx="4478020" cy="32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Asmaa Mohamed Ibrahim</a:t>
            </a:r>
            <a:endParaRPr sz="1800" b="1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Overview</a:t>
            </a:r>
          </a:p>
        </p:txBody>
      </p:sp>
      <p:sp>
        <p:nvSpPr>
          <p:cNvPr id="242" name="Google Shape;242;p19"/>
          <p:cNvSpPr txBox="1"/>
          <p:nvPr/>
        </p:nvSpPr>
        <p:spPr>
          <a:xfrm>
            <a:off x="1247550" y="907650"/>
            <a:ext cx="7138800" cy="449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It’s an Electric Water Heater that we made using AVR (Atmega32a) in addition to some of the hardware modules such as (Seven Segment-ADC-LM35(Temperature Sensor)-EEPROM-BUTTONS-LEDS-DC MOTOR &amp; Timers).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-apple-system"/>
              </a:rPr>
              <a:t>The Controller follows the following procedures: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1. It has the ON/OFF Button that is attached to an external interrupt, that switches between ON and OFF states.</a:t>
            </a:r>
          </a:p>
          <a:p>
            <a:pPr marL="342900" indent="-342900">
              <a:buAutoNum type="arabicPeriod"/>
            </a:pPr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r>
              <a:rPr lang="en-US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in the OFF state everything is Off, the desired temperature is saved in the EEPROM, and the MC is in sleep mode.</a:t>
            </a:r>
          </a:p>
          <a:p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r>
              <a:rPr lang="en-US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in the ON state, the MC senses the actual temperature using the internal ADC and temperature sensor (LM35) and saves it to an array.</a:t>
            </a:r>
          </a:p>
          <a:p>
            <a:endParaRPr lang="en-US" dirty="0">
              <a:solidFill>
                <a:schemeClr val="bg1"/>
              </a:solidFill>
              <a:latin typeface="-apple-system"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4. the array consists of the last 10 readings used to decide to turn the heater/cooler on and off depending on their average.</a:t>
            </a:r>
          </a:p>
          <a:p>
            <a:endParaRPr lang="en-US" dirty="0">
              <a:solidFill>
                <a:schemeClr val="bg1"/>
              </a:solidFill>
              <a:latin typeface="-apple-system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60B42-5910-FF18-BA54-7D5105DFB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335755"/>
            <a:ext cx="7038900" cy="4564857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5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the UP and DOWN buttons are to switch from the ON state to the SETTINGS state, where the user can modify the desired temperature.</a:t>
            </a:r>
          </a:p>
          <a:p>
            <a:pPr marL="146050" indent="0">
              <a:buNone/>
            </a:pPr>
            <a:endParaRPr lang="en-US" dirty="0">
              <a:solidFill>
                <a:schemeClr val="bg1"/>
              </a:solidFill>
              <a:latin typeface="-apple-system"/>
            </a:endParaRPr>
          </a:p>
          <a:p>
            <a:pPr marL="146050" indent="0">
              <a:buNone/>
            </a:pP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6. UP Button increases the Setting temperature by 5 degrees and the DOWN Button decreases the Setting temperature by 5 degrees.</a:t>
            </a:r>
          </a:p>
          <a:p>
            <a:pPr marL="146050" indent="0">
              <a:buNone/>
            </a:pPr>
            <a:endParaRPr lang="en-US" dirty="0">
              <a:solidFill>
                <a:schemeClr val="bg1"/>
              </a:solidFill>
              <a:latin typeface="-apple-system"/>
            </a:endParaRPr>
          </a:p>
          <a:p>
            <a:pPr marL="146050" indent="0">
              <a:buNone/>
            </a:pP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7. if the user didn't click the UP or DOWN buttons for five seconds, it turns back to the ON state, and the chosen temperature is saved in the EEPROM once again.</a:t>
            </a:r>
          </a:p>
          <a:p>
            <a:pPr marL="146050" indent="0">
              <a:buNone/>
            </a:pPr>
            <a:endParaRPr lang="en-US" dirty="0">
              <a:solidFill>
                <a:schemeClr val="bg1"/>
              </a:solidFill>
              <a:latin typeface="-apple-system"/>
            </a:endParaRPr>
          </a:p>
          <a:p>
            <a:pPr marL="146050" indent="0">
              <a:buNone/>
            </a:pP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8. The indication led is to know which element (Heater or Cooler) is working and in what state is the controller in.</a:t>
            </a:r>
          </a:p>
          <a:p>
            <a:pPr marL="146050" indent="0">
              <a:buNone/>
            </a:pPr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marL="146050" indent="0">
              <a:buNone/>
            </a:pPr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marL="1460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319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Components :</a:t>
            </a:r>
          </a:p>
        </p:txBody>
      </p:sp>
      <p:sp>
        <p:nvSpPr>
          <p:cNvPr id="248" name="Google Shape;248;p20"/>
          <p:cNvSpPr txBox="1">
            <a:spLocks noGrp="1"/>
          </p:cNvSpPr>
          <p:nvPr>
            <p:ph type="body" idx="1"/>
          </p:nvPr>
        </p:nvSpPr>
        <p:spPr>
          <a:xfrm>
            <a:off x="1356000" y="971550"/>
            <a:ext cx="6246900" cy="3887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GB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Hardware: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 EEPROM</a:t>
            </a:r>
            <a:endParaRPr dirty="0"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Temp sensor (LM35)</a:t>
            </a:r>
            <a:endParaRPr dirty="0"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Cooling Element </a:t>
            </a:r>
            <a:endParaRPr dirty="0"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Heating Element</a:t>
            </a:r>
            <a:endParaRPr dirty="0"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7-Segments </a:t>
            </a:r>
            <a:endParaRPr dirty="0"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LED</a:t>
            </a:r>
            <a:endParaRPr dirty="0"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Push Buttons</a:t>
            </a:r>
            <a:endParaRPr dirty="0"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 dirty="0">
                <a:solidFill>
                  <a:srgbClr val="FFFFFF"/>
                </a:solidFill>
              </a:rPr>
              <a:t>Fan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GB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Software:</a:t>
            </a:r>
          </a:p>
          <a:p>
            <a:pPr marL="48895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Atmel Studio</a:t>
            </a:r>
          </a:p>
          <a:p>
            <a:pPr marL="48895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Proteus 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/>
          <p:nvPr/>
        </p:nvSpPr>
        <p:spPr>
          <a:xfrm>
            <a:off x="3918800" y="1439525"/>
            <a:ext cx="1598700" cy="3420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1"/>
          <p:cNvSpPr/>
          <p:nvPr/>
        </p:nvSpPr>
        <p:spPr>
          <a:xfrm>
            <a:off x="3646125" y="279550"/>
            <a:ext cx="2082300" cy="384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1"/>
          <p:cNvSpPr/>
          <p:nvPr/>
        </p:nvSpPr>
        <p:spPr>
          <a:xfrm rot="-1605" flipH="1">
            <a:off x="6424199" y="1528000"/>
            <a:ext cx="1285500" cy="46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1"/>
          <p:cNvSpPr/>
          <p:nvPr/>
        </p:nvSpPr>
        <p:spPr>
          <a:xfrm rot="-1605" flipH="1">
            <a:off x="6424199" y="2366200"/>
            <a:ext cx="1285500" cy="46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1"/>
          <p:cNvSpPr/>
          <p:nvPr/>
        </p:nvSpPr>
        <p:spPr>
          <a:xfrm rot="-1605" flipH="1">
            <a:off x="6424199" y="3204400"/>
            <a:ext cx="1285500" cy="46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1"/>
          <p:cNvSpPr/>
          <p:nvPr/>
        </p:nvSpPr>
        <p:spPr>
          <a:xfrm rot="-1605" flipH="1">
            <a:off x="6424199" y="4042600"/>
            <a:ext cx="1285500" cy="46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1"/>
          <p:cNvSpPr/>
          <p:nvPr/>
        </p:nvSpPr>
        <p:spPr>
          <a:xfrm rot="-1605" flipH="1">
            <a:off x="1775999" y="4042600"/>
            <a:ext cx="1285500" cy="46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1"/>
          <p:cNvSpPr/>
          <p:nvPr/>
        </p:nvSpPr>
        <p:spPr>
          <a:xfrm rot="-1605" flipH="1">
            <a:off x="1775999" y="3280600"/>
            <a:ext cx="1285500" cy="46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1"/>
          <p:cNvSpPr/>
          <p:nvPr/>
        </p:nvSpPr>
        <p:spPr>
          <a:xfrm rot="-1605" flipH="1">
            <a:off x="1775999" y="2442400"/>
            <a:ext cx="1285500" cy="46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1"/>
          <p:cNvSpPr/>
          <p:nvPr/>
        </p:nvSpPr>
        <p:spPr>
          <a:xfrm rot="-1605" flipH="1">
            <a:off x="1772349" y="1528000"/>
            <a:ext cx="1285500" cy="46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1"/>
          <p:cNvSpPr/>
          <p:nvPr/>
        </p:nvSpPr>
        <p:spPr>
          <a:xfrm>
            <a:off x="4596325" y="723900"/>
            <a:ext cx="189600" cy="639300"/>
          </a:xfrm>
          <a:prstGeom prst="up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1"/>
          <p:cNvSpPr/>
          <p:nvPr/>
        </p:nvSpPr>
        <p:spPr>
          <a:xfrm>
            <a:off x="3153125" y="1639225"/>
            <a:ext cx="706500" cy="24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1"/>
          <p:cNvSpPr/>
          <p:nvPr/>
        </p:nvSpPr>
        <p:spPr>
          <a:xfrm>
            <a:off x="3153125" y="2553625"/>
            <a:ext cx="706500" cy="24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1"/>
          <p:cNvSpPr/>
          <p:nvPr/>
        </p:nvSpPr>
        <p:spPr>
          <a:xfrm>
            <a:off x="3153125" y="3391825"/>
            <a:ext cx="706500" cy="24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1"/>
          <p:cNvSpPr/>
          <p:nvPr/>
        </p:nvSpPr>
        <p:spPr>
          <a:xfrm>
            <a:off x="3153125" y="4153825"/>
            <a:ext cx="706500" cy="24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1"/>
          <p:cNvSpPr/>
          <p:nvPr/>
        </p:nvSpPr>
        <p:spPr>
          <a:xfrm>
            <a:off x="5591525" y="2477425"/>
            <a:ext cx="706500" cy="24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1"/>
          <p:cNvSpPr/>
          <p:nvPr/>
        </p:nvSpPr>
        <p:spPr>
          <a:xfrm>
            <a:off x="5591525" y="1639225"/>
            <a:ext cx="706500" cy="24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1"/>
          <p:cNvSpPr/>
          <p:nvPr/>
        </p:nvSpPr>
        <p:spPr>
          <a:xfrm>
            <a:off x="5591525" y="3315625"/>
            <a:ext cx="706500" cy="24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1"/>
          <p:cNvSpPr/>
          <p:nvPr/>
        </p:nvSpPr>
        <p:spPr>
          <a:xfrm>
            <a:off x="5591525" y="4153825"/>
            <a:ext cx="706500" cy="247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1"/>
          <p:cNvSpPr txBox="1"/>
          <p:nvPr/>
        </p:nvSpPr>
        <p:spPr>
          <a:xfrm>
            <a:off x="3783425" y="302500"/>
            <a:ext cx="195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External EEPROM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21"/>
          <p:cNvSpPr txBox="1"/>
          <p:nvPr/>
        </p:nvSpPr>
        <p:spPr>
          <a:xfrm>
            <a:off x="1772300" y="1588600"/>
            <a:ext cx="1285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Up Button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21"/>
          <p:cNvSpPr txBox="1"/>
          <p:nvPr/>
        </p:nvSpPr>
        <p:spPr>
          <a:xfrm>
            <a:off x="1772300" y="2503000"/>
            <a:ext cx="1285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Down Button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p21"/>
          <p:cNvSpPr txBox="1"/>
          <p:nvPr/>
        </p:nvSpPr>
        <p:spPr>
          <a:xfrm>
            <a:off x="1848500" y="3265000"/>
            <a:ext cx="128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ON/OFF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Button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p21"/>
          <p:cNvSpPr txBox="1"/>
          <p:nvPr/>
        </p:nvSpPr>
        <p:spPr>
          <a:xfrm>
            <a:off x="1772300" y="4027000"/>
            <a:ext cx="128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Temperature Sensor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p21"/>
          <p:cNvSpPr txBox="1"/>
          <p:nvPr/>
        </p:nvSpPr>
        <p:spPr>
          <a:xfrm>
            <a:off x="6420500" y="1512400"/>
            <a:ext cx="128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Heating Element Led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21"/>
          <p:cNvSpPr txBox="1"/>
          <p:nvPr/>
        </p:nvSpPr>
        <p:spPr>
          <a:xfrm>
            <a:off x="6420500" y="2426800"/>
            <a:ext cx="1285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7-Segment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9" name="Google Shape;279;p21"/>
          <p:cNvSpPr txBox="1"/>
          <p:nvPr/>
        </p:nvSpPr>
        <p:spPr>
          <a:xfrm>
            <a:off x="6420500" y="4027000"/>
            <a:ext cx="128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Cooling Element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0" name="Google Shape;280;p21"/>
          <p:cNvSpPr txBox="1"/>
          <p:nvPr/>
        </p:nvSpPr>
        <p:spPr>
          <a:xfrm>
            <a:off x="6420500" y="3188800"/>
            <a:ext cx="128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Heating Element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" name="Google Shape;281;p21"/>
          <p:cNvSpPr txBox="1"/>
          <p:nvPr/>
        </p:nvSpPr>
        <p:spPr>
          <a:xfrm>
            <a:off x="3995000" y="2731600"/>
            <a:ext cx="1425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Micro Controller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Project Detailed Design:</a:t>
            </a:r>
          </a:p>
        </p:txBody>
      </p:sp>
      <p:sp>
        <p:nvSpPr>
          <p:cNvPr id="248" name="Google Shape;248;p20"/>
          <p:cNvSpPr txBox="1">
            <a:spLocks noGrp="1"/>
          </p:cNvSpPr>
          <p:nvPr>
            <p:ph type="body" idx="1"/>
          </p:nvPr>
        </p:nvSpPr>
        <p:spPr>
          <a:xfrm>
            <a:off x="1143000" y="840658"/>
            <a:ext cx="7875639" cy="42401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895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US" sz="1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Project Static Architecture: </a:t>
            </a:r>
          </a:p>
          <a:p>
            <a:pPr marL="146050" indent="0" algn="just">
              <a:buClr>
                <a:srgbClr val="FFFFFF"/>
              </a:buClr>
              <a:buNone/>
            </a:pPr>
            <a:r>
              <a:rPr lang="en-US" sz="1200" dirty="0">
                <a:solidFill>
                  <a:schemeClr val="bg1"/>
                </a:solidFill>
              </a:rPr>
              <a:t>        1. MCAL: includes (ADC, Internal EEPROM, and Timers) driver.  </a:t>
            </a:r>
            <a:r>
              <a:rPr lang="en-US" sz="1400" b="1" dirty="0">
                <a:solidFill>
                  <a:schemeClr val="bg1"/>
                </a:solidFill>
              </a:rPr>
              <a:t>       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400" b="1" dirty="0">
                <a:solidFill>
                  <a:schemeClr val="bg1"/>
                </a:solidFill>
              </a:rPr>
              <a:t>       </a:t>
            </a:r>
            <a:r>
              <a:rPr lang="en-US" sz="1200" dirty="0">
                <a:solidFill>
                  <a:schemeClr val="bg1"/>
                </a:solidFill>
              </a:rPr>
              <a:t>2. HAL: includes hardware components (7-segment, Led, 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  Button, Temperature Sensor(LM35), Heat &amp; Cool Elements)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  driver.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3. App Layer: Calls MCAL, and HAL directly. 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488950" lvl="0" indent="-34290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 startAt="2"/>
            </a:pPr>
            <a:r>
              <a:rPr lang="en-US" sz="1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System Initialization:  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    </a:t>
            </a:r>
            <a:r>
              <a:rPr lang="en-US" sz="1200" b="1" dirty="0">
                <a:solidFill>
                  <a:schemeClr val="bg1"/>
                </a:solidFill>
              </a:rPr>
              <a:t>1.</a:t>
            </a:r>
            <a:r>
              <a:rPr lang="en-US" sz="1200" dirty="0">
                <a:solidFill>
                  <a:schemeClr val="bg1"/>
                </a:solidFill>
              </a:rPr>
              <a:t> Initialize the system by initializing all modules (ADC, Timers, 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 7-segments, Cooler, Heater, Buttons,  Led).</a:t>
            </a:r>
            <a:endParaRPr lang="en-US" sz="1200" b="1" dirty="0">
              <a:solidFill>
                <a:schemeClr val="bg1"/>
              </a:solidFill>
            </a:endParaRP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2. Set the initial temperature to the EEPROM (if it is the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first time run the microcontroller the initialization function will set the initial temperature 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at EEPROM  with the value of 60 degrees).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3. Initialize the current state of the system in the off mode which means all the hardware elements are off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4. initialize temperature array (temp_arr)  which is an array of 10 elements each element is a temperature           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 measure every 100ms so, at first we initialize all the elements of this array with the value saved in 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EEPROM (if it is the first time running the microcontroller the initialization function will set all elements</a:t>
            </a:r>
          </a:p>
          <a:p>
            <a:pPr marL="146050" indent="0" algn="just">
              <a:buClr>
                <a:srgbClr val="FFFFFF"/>
              </a:buClr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of the array with the value of 60 degrees as an initial value.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4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    </a:t>
            </a:r>
          </a:p>
          <a:p>
            <a:pPr marL="146050" lvl="0" indent="0" algn="just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400" b="1" dirty="0">
                <a:solidFill>
                  <a:schemeClr val="bg1"/>
                </a:solidFill>
              </a:rPr>
              <a:t>        </a:t>
            </a:r>
          </a:p>
        </p:txBody>
      </p:sp>
      <p:pic>
        <p:nvPicPr>
          <p:cNvPr id="1026" name="Picture 2" descr="Embedded System Layered Architecture">
            <a:extLst>
              <a:ext uri="{FF2B5EF4-FFF2-40B4-BE49-F238E27FC236}">
                <a16:creationId xmlns:a16="http://schemas.microsoft.com/office/drawing/2014/main" id="{6B3E8E4E-D470-F8CA-A93C-81D94A49E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7450" y="951300"/>
            <a:ext cx="2809569" cy="2029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4144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7DC3C-A445-DE57-CEDB-9131500C4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582561"/>
            <a:ext cx="7603152" cy="4336026"/>
          </a:xfrm>
        </p:spPr>
        <p:txBody>
          <a:bodyPr/>
          <a:lstStyle/>
          <a:p>
            <a:pPr marL="146050" indent="0">
              <a:buNone/>
            </a:pPr>
            <a:r>
              <a:rPr lang="en-US" sz="1400" b="1" dirty="0">
                <a:solidFill>
                  <a:schemeClr val="tx2"/>
                </a:solidFill>
              </a:rPr>
              <a:t>3. ON State</a:t>
            </a:r>
            <a:r>
              <a:rPr lang="en-US" dirty="0"/>
              <a:t>: </a:t>
            </a:r>
          </a:p>
          <a:p>
            <a:pPr marL="146050" indent="0">
              <a:buNone/>
            </a:pPr>
            <a:r>
              <a:rPr lang="en-US" sz="1200" dirty="0"/>
              <a:t>      1. This is the working state. If the system is in an off state and you press the ON/OFF Button is</a:t>
            </a:r>
          </a:p>
          <a:p>
            <a:pPr marL="146050" indent="0">
              <a:buNone/>
            </a:pPr>
            <a:r>
              <a:rPr lang="en-US" sz="1200" dirty="0"/>
              <a:t>      which is connected to the external interrupt pin in atmega32a. The system will be turned from OFF state </a:t>
            </a:r>
          </a:p>
          <a:p>
            <a:pPr marL="146050" indent="0">
              <a:buNone/>
            </a:pPr>
            <a:r>
              <a:rPr lang="en-US" sz="1200" dirty="0"/>
              <a:t>      to ON state.</a:t>
            </a:r>
          </a:p>
          <a:p>
            <a:pPr marL="146050" indent="0">
              <a:buNone/>
            </a:pPr>
            <a:r>
              <a:rPr lang="en-US" sz="1200" dirty="0"/>
              <a:t>      2. ON state does the following :</a:t>
            </a:r>
          </a:p>
          <a:p>
            <a:pPr marL="146050" indent="0">
              <a:buNone/>
            </a:pPr>
            <a:r>
              <a:rPr lang="en-US" sz="1200" dirty="0"/>
              <a:t>          1. Waits for the timer to measure the temperature using ADC every 100ms.</a:t>
            </a:r>
          </a:p>
          <a:p>
            <a:pPr marL="146050" indent="0">
              <a:buNone/>
            </a:pPr>
            <a:r>
              <a:rPr lang="en-US" sz="1200" dirty="0"/>
              <a:t>          2. Checks for UP &amp; DOWN buttons to switch to the setting state.</a:t>
            </a:r>
          </a:p>
          <a:p>
            <a:pPr marL="146050" indent="0">
              <a:buNone/>
            </a:pPr>
            <a:r>
              <a:rPr lang="en-US" sz="1400" b="1" dirty="0">
                <a:solidFill>
                  <a:schemeClr val="tx2"/>
                </a:solidFill>
              </a:rPr>
              <a:t>4. OFF State:</a:t>
            </a:r>
          </a:p>
          <a:p>
            <a:pPr marL="146050" indent="0">
              <a:buNone/>
            </a:pPr>
            <a:r>
              <a:rPr lang="en-US" sz="1400" b="1" dirty="0">
                <a:solidFill>
                  <a:schemeClr val="tx2"/>
                </a:solidFill>
              </a:rPr>
              <a:t>      </a:t>
            </a:r>
            <a:r>
              <a:rPr lang="en-US" sz="1200" dirty="0">
                <a:solidFill>
                  <a:schemeClr val="bg1"/>
                </a:solidFill>
              </a:rPr>
              <a:t>1. In this state all peripherals are turned off, and the timer is off.</a:t>
            </a:r>
          </a:p>
          <a:p>
            <a:pPr marL="14605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 2. The microcontroller will be in sleep mode where the CPU is in idle mode to save more power when it          </a:t>
            </a:r>
          </a:p>
          <a:p>
            <a:pPr marL="14605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      doesn’t need to do any task at this moment.</a:t>
            </a:r>
          </a:p>
          <a:p>
            <a:pPr marL="146050" indent="0">
              <a:buNone/>
            </a:pPr>
            <a:r>
              <a:rPr lang="en-US" sz="1400" b="1" dirty="0">
                <a:solidFill>
                  <a:schemeClr val="tx2"/>
                </a:solidFill>
              </a:rPr>
              <a:t>5. SET State:</a:t>
            </a:r>
            <a:r>
              <a:rPr lang="en-US" sz="1200" dirty="0">
                <a:solidFill>
                  <a:schemeClr val="bg1"/>
                </a:solidFill>
              </a:rPr>
              <a:t> The System will enter this state if there is any press on the Up or Down Buttons. The set   </a:t>
            </a:r>
          </a:p>
          <a:p>
            <a:pPr marL="14605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does the following:</a:t>
            </a:r>
          </a:p>
          <a:p>
            <a:pPr marL="14605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1. If the up button is pressed the desired temperature will be increased by 5 degrees. </a:t>
            </a:r>
          </a:p>
          <a:p>
            <a:pPr marL="14605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2. If the down button is pressed the desired temperature will be decreased by 5 degrees.</a:t>
            </a:r>
          </a:p>
          <a:p>
            <a:pPr marL="14605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3. After entering the Set state if there is not any press until 5 seconds the system will turn to the on </a:t>
            </a:r>
          </a:p>
          <a:p>
            <a:pPr marL="14605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    state.</a:t>
            </a:r>
          </a:p>
          <a:p>
            <a:pPr marL="146050" indent="0">
              <a:buNone/>
            </a:pPr>
            <a:r>
              <a:rPr lang="en-US" sz="1200" dirty="0">
                <a:solidFill>
                  <a:schemeClr val="bg1"/>
                </a:solidFill>
              </a:rPr>
              <a:t>      4. Every second in this state the seven-segment toggle displays the desired temperature.</a:t>
            </a:r>
          </a:p>
          <a:p>
            <a:pPr marL="14605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47837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3"/>
          <p:cNvSpPr txBox="1">
            <a:spLocks noGrp="1"/>
          </p:cNvSpPr>
          <p:nvPr>
            <p:ph type="title"/>
          </p:nvPr>
        </p:nvSpPr>
        <p:spPr>
          <a:xfrm>
            <a:off x="1279720" y="142890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b="1" dirty="0">
                <a:solidFill>
                  <a:srgbClr val="00B0F0"/>
                </a:solidFill>
              </a:rPr>
              <a:t>Simulation</a:t>
            </a:r>
          </a:p>
        </p:txBody>
      </p:sp>
      <p:pic>
        <p:nvPicPr>
          <p:cNvPr id="3" name="Electric Water Heater">
            <a:hlinkClick r:id="" action="ppaction://media"/>
            <a:extLst>
              <a:ext uri="{FF2B5EF4-FFF2-40B4-BE49-F238E27FC236}">
                <a16:creationId xmlns:a16="http://schemas.microsoft.com/office/drawing/2014/main" id="{98E9AE84-29DC-FC5D-EF77-946A2D03DD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9720" y="877514"/>
            <a:ext cx="7329948" cy="41230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</TotalTime>
  <Words>839</Words>
  <Application>Microsoft Office PowerPoint</Application>
  <PresentationFormat>On-screen Show (16:9)</PresentationFormat>
  <Paragraphs>94</Paragraphs>
  <Slides>10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Lato</vt:lpstr>
      <vt:lpstr>Montserrat</vt:lpstr>
      <vt:lpstr>-apple-system</vt:lpstr>
      <vt:lpstr>Average</vt:lpstr>
      <vt:lpstr>Arial</vt:lpstr>
      <vt:lpstr>Focus</vt:lpstr>
      <vt:lpstr>Electric Water Heater </vt:lpstr>
      <vt:lpstr>Team Members :</vt:lpstr>
      <vt:lpstr>Overview</vt:lpstr>
      <vt:lpstr>PowerPoint Presentation</vt:lpstr>
      <vt:lpstr>Components :</vt:lpstr>
      <vt:lpstr>PowerPoint Presentation</vt:lpstr>
      <vt:lpstr>Project Detailed Design:</vt:lpstr>
      <vt:lpstr>PowerPoint Presentation</vt:lpstr>
      <vt:lpstr>Simulation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 Water Heater </dc:title>
  <dc:creator/>
  <cp:lastModifiedBy>nourhan</cp:lastModifiedBy>
  <cp:revision>12</cp:revision>
  <dcterms:created xsi:type="dcterms:W3CDTF">2022-05-16T22:23:00Z</dcterms:created>
  <dcterms:modified xsi:type="dcterms:W3CDTF">2022-05-25T10:39:57Z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B2394EDB7A0A4BF19E98461FBFA638B9</vt:lpwstr>
  </property>
  <property fmtid="{D5CDD505-2E9C-101B-9397-08002B2CF9AE}" pid="3" name="KSOProductBuildVer">
    <vt:lpwstr>1033-11.2.0.11130</vt:lpwstr>
  </property>
</Properties>
</file>